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9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7" r:id="rId3"/>
    <p:sldId id="259" r:id="rId4"/>
    <p:sldId id="271" r:id="rId5"/>
    <p:sldId id="258" r:id="rId6"/>
    <p:sldId id="274" r:id="rId7"/>
    <p:sldId id="260" r:id="rId8"/>
    <p:sldId id="273" r:id="rId9"/>
    <p:sldId id="261" r:id="rId10"/>
    <p:sldId id="268" r:id="rId11"/>
    <p:sldId id="272" r:id="rId12"/>
    <p:sldId id="269" r:id="rId13"/>
    <p:sldId id="262" r:id="rId14"/>
    <p:sldId id="263" r:id="rId15"/>
    <p:sldId id="275" r:id="rId16"/>
    <p:sldId id="266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6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 varScale="1">
        <p:scale>
          <a:sx n="110" d="100"/>
          <a:sy n="110" d="100"/>
        </p:scale>
        <p:origin x="160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A96FDF-8C3B-4F1A-BB33-115A679CDFF1}" type="datetimeFigureOut">
              <a:rPr lang="en-US"/>
              <a:pPr>
                <a:defRPr/>
              </a:pPr>
              <a:t>2/13/2015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850BDBE-44C0-409D-A213-6DE3BE097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1570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C2AC15-CFBC-48AB-A1EB-EAFB92627094}" type="datetimeFigureOut">
              <a:rPr lang="en-US"/>
              <a:pPr>
                <a:defRPr/>
              </a:pPr>
              <a:t>2/13/2015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ECAE3F0-29D4-4A29-89CF-46865B84D5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11576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59E470-4DC3-43D2-B8DF-25CA0A5EA91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16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79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3B1C1D-C51B-4959-B999-A6938C49644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93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79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3B1C1D-C51B-4959-B999-A6938C49644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82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5B7E4B-B22C-498E-883F-50D193DC30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06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5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342423-DB9E-4954-B567-98C5C3C520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22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3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F3D6A8-ACD4-4D80-99AF-AC394C78492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86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5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342423-DB9E-4954-B567-98C5C3C520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5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1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744D8D-DFE7-446C-BD6D-71379A02010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38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3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29C56A-50EB-44E7-BAF7-76DF0AFF90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18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3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29C56A-50EB-44E7-BAF7-76DF0AFF90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16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DD4D45-1543-44E4-B3D8-548AB96F62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3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5B7E4B-B22C-498E-883F-50D193DC30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54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5B7E4B-B22C-498E-883F-50D193DC30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84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79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3B1C1D-C51B-4959-B999-A6938C49644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93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79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3B1C1D-C51B-4959-B999-A6938C49644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93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DD4D45-1543-44E4-B3D8-548AB96F62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0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0F7E44-0D7E-44EE-B139-1BE2C1E026AE}" type="datetime1">
              <a:rPr lang="en-US" smtClean="0"/>
              <a:pPr>
                <a:defRPr/>
              </a:pPr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0F2D3A-DCA1-4F56-BB6C-4356499BCED2}" type="datetime1">
              <a:rPr lang="en-US" smtClean="0"/>
              <a:pPr>
                <a:defRPr/>
              </a:pPr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970A-92AE-4B30-9DC7-A86955E223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A540CB-BC10-40B3-BC01-88D06392AE40}" type="datetime1">
              <a:rPr lang="en-US" smtClean="0"/>
              <a:pPr>
                <a:defRPr/>
              </a:pPr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E57B1-A509-4A98-A872-3237FBFB178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645691-8593-4741-84EA-1C191DC67DDB}" type="datetime1">
              <a:rPr lang="en-US" smtClean="0"/>
              <a:pPr>
                <a:defRPr/>
              </a:pPr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F155EC-8BFA-4D20-B7CB-1270D93C6A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Horizontal+Tag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248400"/>
            <a:ext cx="228195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07" y="533400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CCE03D-A26D-440F-8CEC-5551E992906B}" type="datetime1">
              <a:rPr lang="en-US" smtClean="0"/>
              <a:pPr>
                <a:defRPr/>
              </a:pPr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37458C-C90F-4568-A512-D2475B39819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14C22F-0F17-445C-BEAF-DF49997439C9}" type="datetime1">
              <a:rPr lang="en-US" smtClean="0"/>
              <a:pPr>
                <a:defRPr/>
              </a:pPr>
              <a:t>2/13/2015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30192-0B06-4980-9D23-E84E207BFE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675F98-9D8A-4619-9240-3B1137E4470E}" type="datetime1">
              <a:rPr lang="en-US" smtClean="0"/>
              <a:pPr>
                <a:defRPr/>
              </a:pPr>
              <a:t>2/13/2015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4385B-7E05-4741-B45E-0748650248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4F6A16-C619-4614-8278-83DC285EC756}" type="datetime1">
              <a:rPr lang="en-US" smtClean="0"/>
              <a:pPr>
                <a:defRPr/>
              </a:pPr>
              <a:t>2/13/2015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FFAAF-FD92-492E-A550-CC5C915B67D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255E56-F816-4628-8EE6-A5FED0BE04A5}" type="datetime1">
              <a:rPr lang="en-US" smtClean="0"/>
              <a:pPr>
                <a:defRPr/>
              </a:pPr>
              <a:t>2/13/2015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C6713-7620-471E-A221-8D0C6A443F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CD5F6E-D0AF-4C55-AC99-B6D8612A8370}" type="datetime1">
              <a:rPr lang="en-US" smtClean="0"/>
              <a:pPr>
                <a:defRPr/>
              </a:pPr>
              <a:t>2/13/2015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34115-A8D1-420E-8750-7ECEDA6F14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C19C4-349D-41FD-95FA-BA09164BCD5A}" type="datetime1">
              <a:rPr lang="en-US" smtClean="0"/>
              <a:pPr>
                <a:defRPr/>
              </a:pPr>
              <a:t>2/13/2015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347BE-E47D-4007-A06F-822AF520D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CCB7E0B-4979-4941-BF09-B66C70AE6815}" type="datetime1">
              <a:rPr lang="en-US" smtClean="0"/>
              <a:pPr>
                <a:defRPr/>
              </a:pPr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93DBC1-4014-4F1E-81BD-56A8DBEFFA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lfthebog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7543800" cy="5791200"/>
          </a:xfrm>
          <a:ln w="127000" cap="sq">
            <a:solidFill>
              <a:srgbClr val="82664A"/>
            </a:solidFill>
          </a:ln>
        </p:spPr>
        <p:txBody>
          <a:bodyPr/>
          <a:lstStyle/>
          <a:p>
            <a:pPr eaLnBrk="1" hangingPunct="1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u="sng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90600" y="685800"/>
            <a:ext cx="6934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82664A"/>
                </a:solidFill>
              </a:rPr>
              <a:t>For Sale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 BOG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dirty="0" smtClean="0"/>
              <a:t>Saukville, </a:t>
            </a:r>
            <a:r>
              <a:rPr lang="en-US" dirty="0"/>
              <a:t>Wisconsin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5738452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Offering Price: $3,500,000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92" y="866210"/>
            <a:ext cx="983208" cy="983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42479"/>
            <a:ext cx="7246634" cy="28343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6"/>
          <p:cNvSpPr txBox="1">
            <a:spLocks noChangeArrowheads="1"/>
          </p:cNvSpPr>
          <p:nvPr/>
        </p:nvSpPr>
        <p:spPr bwMode="auto">
          <a:xfrm>
            <a:off x="990600" y="990600"/>
            <a:ext cx="655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1" name="Picture 10" descr="Links Logo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526152" y="381000"/>
            <a:ext cx="417944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Property Photographs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68"/>
          <a:stretch/>
        </p:blipFill>
        <p:spPr>
          <a:xfrm>
            <a:off x="1332535" y="4123902"/>
            <a:ext cx="2934665" cy="2052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2428" r="1982" b="1693"/>
          <a:stretch/>
        </p:blipFill>
        <p:spPr>
          <a:xfrm>
            <a:off x="4774051" y="1171831"/>
            <a:ext cx="3979047" cy="2793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71831"/>
            <a:ext cx="3887969" cy="2793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7981" r="229" b="15303"/>
          <a:stretch/>
        </p:blipFill>
        <p:spPr>
          <a:xfrm>
            <a:off x="4774051" y="4123902"/>
            <a:ext cx="2964302" cy="20756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321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6"/>
          <p:cNvSpPr txBox="1">
            <a:spLocks noChangeArrowheads="1"/>
          </p:cNvSpPr>
          <p:nvPr/>
        </p:nvSpPr>
        <p:spPr bwMode="auto">
          <a:xfrm>
            <a:off x="990600" y="990600"/>
            <a:ext cx="655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1" name="Picture 10" descr="Links Logo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526152" y="381000"/>
            <a:ext cx="417944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Property Photographs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30" y="3953836"/>
            <a:ext cx="3154243" cy="21121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04" y="1237758"/>
            <a:ext cx="3204468" cy="23164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956464"/>
            <a:ext cx="3216244" cy="2081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1" y="1161546"/>
            <a:ext cx="3237998" cy="2392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47" y="1006382"/>
            <a:ext cx="2007458" cy="2667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78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inks Logo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124200" y="381000"/>
            <a:ext cx="336435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Course Layout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t="26862" r="4932" b="2071"/>
          <a:stretch/>
        </p:blipFill>
        <p:spPr>
          <a:xfrm>
            <a:off x="1066800" y="1143000"/>
            <a:ext cx="6934200" cy="45872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nks Logo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463031" y="308638"/>
            <a:ext cx="305955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Area Map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70651"/>
            <a:ext cx="6582164" cy="46674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438400"/>
            <a:ext cx="381000" cy="381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nks Logo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2951825" y="381000"/>
            <a:ext cx="359295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Property Aerial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90600"/>
            <a:ext cx="5667137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nks Logo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85800" y="308638"/>
            <a:ext cx="7467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Course Awards and Tournament History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211282"/>
            <a:ext cx="4191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2014: TOP 5 Arnold Palmer Courses You Can Play in US by Golf Channel</a:t>
            </a:r>
            <a:br>
              <a:rPr lang="en-US" sz="1200" dirty="0"/>
            </a:br>
            <a:r>
              <a:rPr lang="en-US" sz="1200" dirty="0"/>
              <a:t>2014: WPGA Assistant's Event</a:t>
            </a:r>
            <a:br>
              <a:rPr lang="en-US" sz="1200" dirty="0"/>
            </a:br>
            <a:r>
              <a:rPr lang="en-US" sz="1200" dirty="0"/>
              <a:t>2014: WPGA Junior Player's Tour Event</a:t>
            </a:r>
            <a:br>
              <a:rPr lang="en-US" sz="1200" dirty="0"/>
            </a:br>
            <a:r>
              <a:rPr lang="en-US" sz="1200" dirty="0"/>
              <a:t>2014: WSGA Senior Player's Tour Event</a:t>
            </a:r>
            <a:br>
              <a:rPr lang="en-US" sz="1200" dirty="0"/>
            </a:br>
            <a:r>
              <a:rPr lang="en-US" sz="1200" dirty="0"/>
              <a:t>2013- WSGA State Amateur Championship </a:t>
            </a:r>
            <a:br>
              <a:rPr lang="en-US" sz="1200" dirty="0"/>
            </a:br>
            <a:r>
              <a:rPr lang="en-US" sz="1200" dirty="0"/>
              <a:t>2013- WSGA Board Meeting &amp; Golf Event</a:t>
            </a:r>
            <a:br>
              <a:rPr lang="en-US" sz="1200" dirty="0"/>
            </a:br>
            <a:r>
              <a:rPr lang="en-US" sz="1200" dirty="0"/>
              <a:t>2012 &amp; 2014- Ranked in the Top 50- Public Golf Ranges in America by GRAA</a:t>
            </a:r>
            <a:br>
              <a:rPr lang="en-US" sz="1200" dirty="0"/>
            </a:br>
            <a:r>
              <a:rPr lang="en-US" sz="1200" dirty="0"/>
              <a:t>2004-14: Ranked in the TOP 10 Best Overall Golf Courses in all of Wisconsin by Golf Digest</a:t>
            </a:r>
            <a:br>
              <a:rPr lang="en-US" sz="1200" dirty="0"/>
            </a:br>
            <a:r>
              <a:rPr lang="en-US" sz="1200" dirty="0"/>
              <a:t>2004-14: Rated 4.5 Stars by Golf Digest's "Places to Play" </a:t>
            </a:r>
            <a:br>
              <a:rPr lang="en-US" sz="1200" dirty="0"/>
            </a:br>
            <a:r>
              <a:rPr lang="en-US" sz="1200" dirty="0"/>
              <a:t>2004-12: Highest Rated Milwaukee Area Course by The Business Journal</a:t>
            </a:r>
            <a:br>
              <a:rPr lang="en-US" sz="1200" dirty="0"/>
            </a:br>
            <a:r>
              <a:rPr lang="en-US" sz="1200" dirty="0"/>
              <a:t>2012: WPGA Junior Player's Tour Event</a:t>
            </a:r>
            <a:br>
              <a:rPr lang="en-US" sz="1200" dirty="0"/>
            </a:br>
            <a:r>
              <a:rPr lang="en-US" sz="1200" dirty="0"/>
              <a:t>2012: WPGA vs. IPGA Assistant's Royal Cup Championship</a:t>
            </a:r>
            <a:br>
              <a:rPr lang="en-US" sz="1200" dirty="0"/>
            </a:br>
            <a:r>
              <a:rPr lang="en-US" sz="1200" dirty="0"/>
              <a:t>2011: WPGA Junior Player's Tour Event</a:t>
            </a:r>
            <a:br>
              <a:rPr lang="en-US" sz="1200" dirty="0"/>
            </a:br>
            <a:r>
              <a:rPr lang="en-US" sz="1200" dirty="0"/>
              <a:t>2011: Evans Scholarship Fund Golf Outing</a:t>
            </a:r>
            <a:br>
              <a:rPr lang="en-US" sz="1200" dirty="0"/>
            </a:br>
            <a:r>
              <a:rPr lang="en-US" sz="1200" dirty="0"/>
              <a:t>2011: David </a:t>
            </a:r>
            <a:r>
              <a:rPr lang="en-US" sz="1200" dirty="0" err="1"/>
              <a:t>Leadbetter</a:t>
            </a:r>
            <a:r>
              <a:rPr lang="en-US" sz="1200" dirty="0"/>
              <a:t> Golf Academy (DLGA)/IMGA Golf Clinic and Golf Outing</a:t>
            </a:r>
            <a:br>
              <a:rPr lang="en-US" sz="1200" dirty="0"/>
            </a:br>
            <a:r>
              <a:rPr lang="en-US" sz="1200" dirty="0"/>
              <a:t>2011: </a:t>
            </a:r>
            <a:r>
              <a:rPr lang="en-US" sz="1200" dirty="0" err="1"/>
              <a:t>Wisconson</a:t>
            </a:r>
            <a:r>
              <a:rPr lang="en-US" sz="1200" dirty="0"/>
              <a:t> vs. Illinois Cup </a:t>
            </a:r>
            <a:r>
              <a:rPr lang="en-US" sz="1200" dirty="0" smtClean="0"/>
              <a:t>Matches</a:t>
            </a:r>
          </a:p>
          <a:p>
            <a:r>
              <a:rPr lang="en-US" sz="1200" dirty="0"/>
              <a:t>2010: WPGA/WSGA Premier Open Series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400" y="1222950"/>
            <a:ext cx="4419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2009</a:t>
            </a:r>
            <a:r>
              <a:rPr lang="en-US" sz="1200" dirty="0"/>
              <a:t>: WSGA Junior Boys State Championship</a:t>
            </a:r>
            <a:br>
              <a:rPr lang="en-US" sz="1200" dirty="0"/>
            </a:br>
            <a:r>
              <a:rPr lang="en-US" sz="1200" dirty="0"/>
              <a:t>2009: Wisconsin PGA Salesperson Pro-Am </a:t>
            </a:r>
            <a:br>
              <a:rPr lang="en-US" sz="1200" dirty="0"/>
            </a:br>
            <a:r>
              <a:rPr lang="en-US" sz="1200" dirty="0"/>
              <a:t>2008: WSGA/PGA </a:t>
            </a:r>
            <a:r>
              <a:rPr lang="en-US" sz="1200" dirty="0" err="1"/>
              <a:t>Nelthorpe</a:t>
            </a:r>
            <a:r>
              <a:rPr lang="en-US" sz="1200" dirty="0"/>
              <a:t> Cup Match Championship</a:t>
            </a:r>
            <a:br>
              <a:rPr lang="en-US" sz="1200" dirty="0"/>
            </a:br>
            <a:r>
              <a:rPr lang="en-US" sz="1200" dirty="0"/>
              <a:t>2008: WPGA Junior Player's Tour Event</a:t>
            </a:r>
            <a:br>
              <a:rPr lang="en-US" sz="1200" dirty="0"/>
            </a:br>
            <a:r>
              <a:rPr lang="en-US" sz="1200" dirty="0"/>
              <a:t>2006: USGA U.S. Junior Boy’s Amateur Qualifying </a:t>
            </a:r>
            <a:br>
              <a:rPr lang="en-US" sz="1200" dirty="0"/>
            </a:br>
            <a:r>
              <a:rPr lang="en-US" sz="1200" dirty="0"/>
              <a:t>2006: Wisconsin PGA State Open </a:t>
            </a:r>
            <a:br>
              <a:rPr lang="en-US" sz="1200" dirty="0"/>
            </a:br>
            <a:r>
              <a:rPr lang="en-US" sz="1200" dirty="0"/>
              <a:t>2005: Wisconsin PGA State Women’s Open</a:t>
            </a:r>
            <a:br>
              <a:rPr lang="en-US" sz="1200" dirty="0"/>
            </a:br>
            <a:r>
              <a:rPr lang="en-US" sz="1200" dirty="0"/>
              <a:t>2005: USGA U.S. Senior Amateur Qualifying </a:t>
            </a:r>
            <a:br>
              <a:rPr lang="en-US" sz="1200" dirty="0"/>
            </a:br>
            <a:r>
              <a:rPr lang="en-US" sz="1200" dirty="0"/>
              <a:t>2004: Wisconsin PGA State Senior Open </a:t>
            </a:r>
            <a:br>
              <a:rPr lang="en-US" sz="1200" dirty="0"/>
            </a:br>
            <a:r>
              <a:rPr lang="en-US" sz="1200" dirty="0"/>
              <a:t>2004: WSGA State Amateur Championship</a:t>
            </a:r>
            <a:br>
              <a:rPr lang="en-US" sz="1200" dirty="0"/>
            </a:br>
            <a:r>
              <a:rPr lang="en-US" sz="1200" dirty="0"/>
              <a:t>2003: Greater Milwaukee Open Pro-Am</a:t>
            </a:r>
            <a:br>
              <a:rPr lang="en-US" sz="1200" dirty="0"/>
            </a:br>
            <a:r>
              <a:rPr lang="en-US" sz="1200" dirty="0"/>
              <a:t>2003: USGA U.S. Amateur Qualifying</a:t>
            </a:r>
            <a:br>
              <a:rPr lang="en-US" sz="1200" dirty="0"/>
            </a:br>
            <a:r>
              <a:rPr lang="en-US" sz="1200" dirty="0"/>
              <a:t>2002: USGA U.S. Senior Open Qualifying </a:t>
            </a:r>
            <a:br>
              <a:rPr lang="en-US" sz="1200" dirty="0"/>
            </a:br>
            <a:r>
              <a:rPr lang="en-US" sz="1200" dirty="0"/>
              <a:t>2002: Top 25 Midwest Golf Courses by Great Lakes Golfer Magazine</a:t>
            </a:r>
            <a:br>
              <a:rPr lang="en-US" sz="1200" dirty="0"/>
            </a:br>
            <a:r>
              <a:rPr lang="en-US" sz="1200" dirty="0"/>
              <a:t>2001: USGA U.S. Mid-Amateur Qualifying</a:t>
            </a:r>
            <a:br>
              <a:rPr lang="en-US" sz="1200" dirty="0"/>
            </a:br>
            <a:r>
              <a:rPr lang="en-US" sz="1200" dirty="0"/>
              <a:t>2001: WSGA State Best Ball Championship</a:t>
            </a:r>
            <a:br>
              <a:rPr lang="en-US" sz="1200" dirty="0"/>
            </a:br>
            <a:r>
              <a:rPr lang="en-US" sz="1200" dirty="0"/>
              <a:t>2000: USGA U.S. Open Local Qualifying</a:t>
            </a:r>
            <a:br>
              <a:rPr lang="en-US" sz="1200" dirty="0"/>
            </a:br>
            <a:r>
              <a:rPr lang="en-US" sz="1200" dirty="0"/>
              <a:t>1999: Great Lakes Amateur Championship</a:t>
            </a:r>
            <a:br>
              <a:rPr lang="en-US" sz="1200" dirty="0"/>
            </a:br>
            <a:r>
              <a:rPr lang="en-US" sz="1200" dirty="0"/>
              <a:t>1998: WSGA State Senior Best Ball</a:t>
            </a:r>
            <a:br>
              <a:rPr lang="en-US" sz="1200" dirty="0"/>
            </a:br>
            <a:r>
              <a:rPr lang="en-US" sz="1200" dirty="0"/>
              <a:t>1997: WSGA State Match Play Championship </a:t>
            </a:r>
            <a:br>
              <a:rPr lang="en-US" sz="1200" dirty="0"/>
            </a:br>
            <a:r>
              <a:rPr lang="en-US" sz="1200" dirty="0"/>
              <a:t>1997: America's Best New Golf Courses by Golfer Magazine </a:t>
            </a:r>
            <a:br>
              <a:rPr lang="en-US" sz="1200" dirty="0"/>
            </a:br>
            <a:r>
              <a:rPr lang="en-US" sz="1200" dirty="0"/>
              <a:t>1996: America's Top 10 Best New Golf Courses by Golf Digest</a:t>
            </a:r>
          </a:p>
        </p:txBody>
      </p:sp>
    </p:spTree>
    <p:extLst>
      <p:ext uri="{BB962C8B-B14F-4D97-AF65-F5344CB8AC3E}">
        <p14:creationId xmlns:p14="http://schemas.microsoft.com/office/powerpoint/2010/main" val="21778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/>
          </p:nvPr>
        </p:nvSpPr>
        <p:spPr>
          <a:xfrm>
            <a:off x="1219200" y="152400"/>
            <a:ext cx="6400800" cy="1143000"/>
          </a:xfrm>
        </p:spPr>
        <p:txBody>
          <a:bodyPr/>
          <a:lstStyle/>
          <a:p>
            <a:pPr eaLnBrk="1" hangingPunct="1"/>
            <a:r>
              <a:rPr lang="en-US" sz="2400" smtClean="0"/>
              <a:t/>
            </a:r>
            <a:br>
              <a:rPr lang="en-US" sz="2400" smtClean="0"/>
            </a:br>
            <a:endParaRPr lang="en-US" sz="2400" smtClean="0"/>
          </a:p>
        </p:txBody>
      </p:sp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2447925" y="1600200"/>
            <a:ext cx="4852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682625" algn="l"/>
              </a:tabLst>
            </a:pPr>
            <a:r>
              <a:rPr lang="en-US" b="1" dirty="0">
                <a:solidFill>
                  <a:srgbClr val="1E3B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additional information, please contact:</a:t>
            </a:r>
            <a:endParaRPr lang="en-US" dirty="0">
              <a:solidFill>
                <a:srgbClr val="1E3B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2328863"/>
            <a:ext cx="33528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82625" algn="l"/>
              </a:tabLst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Chris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Charnas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82625" algn="l"/>
              </a:tabLst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Links Capital Advisors, Inc.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82625" algn="l"/>
              </a:tabLst>
              <a:defRPr/>
            </a:pPr>
            <a:r>
              <a:rPr lang="en-US" sz="1400" b="1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Office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847-866-7192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82625" algn="l"/>
              </a:tabLst>
              <a:defRPr/>
            </a:pPr>
            <a:r>
              <a:rPr lang="en-US" sz="1400" b="1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Cell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312-543-7192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82625" algn="l"/>
              </a:tabLst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chris@linkscapitaladvisors.com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82625" algn="l"/>
              </a:tabLst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www.linkscapitaladvisors.com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82625" algn="l"/>
              </a:tabLst>
              <a:defRPr/>
            </a:pPr>
            <a:r>
              <a:rPr lang="en-US" sz="1400" dirty="0">
                <a:solidFill>
                  <a:srgbClr val="1E3B1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en-US" sz="1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82625" algn="l"/>
              </a:tabLst>
              <a:defRPr/>
            </a:pPr>
            <a:endParaRPr lang="en-US" sz="1400" dirty="0">
              <a:solidFill>
                <a:srgbClr val="1E3B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TextBox 8"/>
          <p:cNvSpPr txBox="1">
            <a:spLocks noChangeArrowheads="1"/>
          </p:cNvSpPr>
          <p:nvPr/>
        </p:nvSpPr>
        <p:spPr bwMode="auto">
          <a:xfrm>
            <a:off x="4572000" y="2362200"/>
            <a:ext cx="3429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682625" algn="l"/>
              </a:tabLst>
            </a:pPr>
            <a:r>
              <a:rPr lang="en-US" b="1" dirty="0">
                <a:solidFill>
                  <a:srgbClr val="1E1C11"/>
                </a:solidFill>
                <a:latin typeface="Arial" pitchFamily="34" charset="0"/>
                <a:cs typeface="Arial" pitchFamily="34" charset="0"/>
              </a:rPr>
              <a:t>Patrick D. Gallagher, CCIM</a:t>
            </a:r>
          </a:p>
          <a:p>
            <a:pPr algn="ctr">
              <a:tabLst>
                <a:tab pos="682625" algn="l"/>
              </a:tabLst>
            </a:pPr>
            <a:r>
              <a:rPr lang="en-US" b="1" dirty="0">
                <a:solidFill>
                  <a:srgbClr val="1E1C11"/>
                </a:solidFill>
                <a:latin typeface="Arial" pitchFamily="34" charset="0"/>
                <a:cs typeface="Arial" pitchFamily="34" charset="0"/>
              </a:rPr>
              <a:t>Siegel-Gallagher, Inc.</a:t>
            </a:r>
          </a:p>
          <a:p>
            <a:pPr algn="ctr">
              <a:tabLst>
                <a:tab pos="682625" algn="l"/>
              </a:tabLst>
            </a:pPr>
            <a:r>
              <a:rPr lang="en-US" sz="1400" b="1" i="1" dirty="0">
                <a:solidFill>
                  <a:srgbClr val="1E1C11"/>
                </a:solidFill>
                <a:latin typeface="Arial" pitchFamily="34" charset="0"/>
                <a:cs typeface="Arial" pitchFamily="34" charset="0"/>
              </a:rPr>
              <a:t>Office  </a:t>
            </a:r>
            <a:r>
              <a:rPr lang="en-US" sz="1400" dirty="0">
                <a:solidFill>
                  <a:srgbClr val="1E1C11"/>
                </a:solidFill>
                <a:latin typeface="Arial" pitchFamily="34" charset="0"/>
                <a:cs typeface="Arial" pitchFamily="34" charset="0"/>
              </a:rPr>
              <a:t>414-270-4108</a:t>
            </a:r>
          </a:p>
          <a:p>
            <a:pPr algn="ctr">
              <a:tabLst>
                <a:tab pos="682625" algn="l"/>
              </a:tabLst>
            </a:pPr>
            <a:r>
              <a:rPr lang="en-US" sz="1400" b="1" i="1" dirty="0">
                <a:solidFill>
                  <a:srgbClr val="1E1C11"/>
                </a:solidFill>
                <a:latin typeface="Arial" pitchFamily="34" charset="0"/>
                <a:cs typeface="Arial" pitchFamily="34" charset="0"/>
              </a:rPr>
              <a:t>Cell</a:t>
            </a:r>
            <a:r>
              <a:rPr lang="en-US" sz="1400" dirty="0">
                <a:solidFill>
                  <a:srgbClr val="1E1C11"/>
                </a:solidFill>
                <a:latin typeface="Arial" pitchFamily="34" charset="0"/>
                <a:cs typeface="Arial" pitchFamily="34" charset="0"/>
              </a:rPr>
              <a:t> 414-617-8076</a:t>
            </a:r>
          </a:p>
          <a:p>
            <a:pPr algn="ctr">
              <a:tabLst>
                <a:tab pos="682625" algn="l"/>
              </a:tabLst>
            </a:pPr>
            <a:r>
              <a:rPr lang="en-US" sz="1400" dirty="0">
                <a:solidFill>
                  <a:srgbClr val="1E1C11"/>
                </a:solidFill>
                <a:latin typeface="Arial" pitchFamily="34" charset="0"/>
                <a:cs typeface="Arial" pitchFamily="34" charset="0"/>
              </a:rPr>
              <a:t>pgallagher@sg-re.com</a:t>
            </a:r>
          </a:p>
          <a:p>
            <a:pPr algn="ctr">
              <a:tabLst>
                <a:tab pos="682625" algn="l"/>
              </a:tabLst>
            </a:pPr>
            <a:r>
              <a:rPr lang="en-US" sz="1400" dirty="0">
                <a:solidFill>
                  <a:srgbClr val="1E1C11"/>
                </a:solidFill>
                <a:latin typeface="Arial" pitchFamily="34" charset="0"/>
                <a:cs typeface="Arial" pitchFamily="34" charset="0"/>
              </a:rPr>
              <a:t>www.sg-re.com</a:t>
            </a:r>
          </a:p>
          <a:p>
            <a:pPr>
              <a:tabLst>
                <a:tab pos="682625" algn="l"/>
              </a:tabLst>
            </a:pPr>
            <a:endParaRPr lang="en-US" sz="1400" dirty="0">
              <a:latin typeface="Calibri" pitchFamily="34" charset="0"/>
            </a:endParaRPr>
          </a:p>
          <a:p>
            <a:pPr>
              <a:tabLst>
                <a:tab pos="682625" algn="l"/>
              </a:tabLst>
            </a:pPr>
            <a:endParaRPr lang="en-US" sz="1400" dirty="0">
              <a:solidFill>
                <a:srgbClr val="1E3B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Links Logo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4114800"/>
            <a:ext cx="1308100" cy="106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46223"/>
            <a:ext cx="3459480" cy="922020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inks Logo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2476500" y="372723"/>
            <a:ext cx="4038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The BOG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84694"/>
            <a:ext cx="7010400" cy="47845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51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3"/>
          <p:cNvSpPr txBox="1">
            <a:spLocks noChangeArrowheads="1"/>
          </p:cNvSpPr>
          <p:nvPr/>
        </p:nvSpPr>
        <p:spPr bwMode="auto">
          <a:xfrm>
            <a:off x="1079500" y="1090613"/>
            <a:ext cx="7162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The BOG is regarded as the pre-eminent daily fee golf course in the Milwaukee metro region</a:t>
            </a:r>
            <a:r>
              <a:rPr lang="en-US" sz="1400" dirty="0"/>
              <a:t>, with the best practice range in the </a:t>
            </a:r>
            <a:r>
              <a:rPr lang="en-US" sz="1400" dirty="0" smtClean="0"/>
              <a:t>area and </a:t>
            </a:r>
            <a:r>
              <a:rPr lang="en-US" sz="1400" dirty="0"/>
              <a:t>a right-sized clubhouse of 10,000 square </a:t>
            </a:r>
            <a:r>
              <a:rPr lang="en-US" sz="1400" dirty="0" smtClean="0"/>
              <a:t>feet. Designed by the legendary Arnold Palmer, the course rolls through a stunning environment of woods, wetlands, rolling hills and wildlife habitat – like no other course in the area. The BOG is poised for a rebirth with a new owner focusing on taking the facility to the next level.</a:t>
            </a:r>
            <a:endParaRPr lang="en-US" sz="1400" dirty="0"/>
          </a:p>
        </p:txBody>
      </p:sp>
      <p:pic>
        <p:nvPicPr>
          <p:cNvPr id="12" name="Picture 11" descr="Links Logo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00400" y="380999"/>
            <a:ext cx="3211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The Offering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2699" r="2181" b="2808"/>
          <a:stretch/>
        </p:blipFill>
        <p:spPr>
          <a:xfrm>
            <a:off x="4724400" y="2888102"/>
            <a:ext cx="3721100" cy="28753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06495"/>
            <a:ext cx="3830132" cy="28570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3"/>
          <p:cNvSpPr txBox="1">
            <a:spLocks noChangeArrowheads="1"/>
          </p:cNvSpPr>
          <p:nvPr/>
        </p:nvSpPr>
        <p:spPr bwMode="auto">
          <a:xfrm>
            <a:off x="762000" y="1035822"/>
            <a:ext cx="7924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The best daily fee course in the Milwaukee market</a:t>
            </a:r>
          </a:p>
          <a:p>
            <a:pPr>
              <a:buFont typeface="Arial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Opportunity to buy existing golf course at a fraction of replacement cost</a:t>
            </a:r>
          </a:p>
          <a:p>
            <a:pPr>
              <a:buFont typeface="Arial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Gross Revenues average nearly $1,700,000 over most recent five-year period</a:t>
            </a:r>
          </a:p>
          <a:p>
            <a:pPr>
              <a:buFont typeface="Arial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The 10,000-square-foot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clubhouse is ideal for banquets, weddings and outings of almost any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size</a:t>
            </a:r>
          </a:p>
          <a:p>
            <a:pPr>
              <a:buFont typeface="Arial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Pure golf experience cannot be matched anywhere in the area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commitment to improving the quality of the overall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golf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and dining experience will allow the new owner to increase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membership,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outings and total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revenues</a:t>
            </a:r>
          </a:p>
          <a:p>
            <a:pPr>
              <a:buFont typeface="Arial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The best practice facility in the Milwaukee market makes The BOG a must-play for serious golfers</a:t>
            </a:r>
          </a:p>
          <a:p>
            <a:pPr>
              <a:buFont typeface="Arial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Email list of over 18,000 golfers will be transferred with the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sale</a:t>
            </a:r>
          </a:p>
          <a:p>
            <a:pPr>
              <a:buFont typeface="Arial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Additional 10.38-acre parcel at the southeast corner of State Hwy 33 and County Hwy I included in the sale; ideal for golf course signage and/or future development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Links Logo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399496" y="381000"/>
            <a:ext cx="445850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Acquisition Opportunity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733800"/>
            <a:ext cx="5171946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5"/>
          <p:cNvSpPr txBox="1">
            <a:spLocks noChangeArrowheads="1"/>
          </p:cNvSpPr>
          <p:nvPr/>
        </p:nvSpPr>
        <p:spPr bwMode="auto">
          <a:xfrm>
            <a:off x="685800" y="990600"/>
            <a:ext cx="7848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The BOG is an Arnold Palmer Signature Design golf course founded in 1995. The facility includes a public 18-Hole, par 72, championship layout which is playable from 5,110 – 7,221 </a:t>
            </a:r>
            <a:r>
              <a:rPr lang="en-US" sz="1400" dirty="0" smtClean="0"/>
              <a:t>yards</a:t>
            </a:r>
          </a:p>
          <a:p>
            <a:r>
              <a:rPr lang="en-US" sz="1400" dirty="0" smtClean="0"/>
              <a:t>The </a:t>
            </a:r>
            <a:r>
              <a:rPr lang="en-US" sz="1400" dirty="0"/>
              <a:t>course layout is constructed on nature’s Cedarburg Bog flowing through terrain of </a:t>
            </a:r>
            <a:r>
              <a:rPr lang="en-US" sz="1400" dirty="0" smtClean="0"/>
              <a:t>226 </a:t>
            </a:r>
            <a:r>
              <a:rPr lang="en-US" sz="1400" dirty="0"/>
              <a:t>acres of woods, wetlands, rolling </a:t>
            </a:r>
            <a:r>
              <a:rPr lang="en-US" sz="1400" dirty="0" smtClean="0"/>
              <a:t>hills </a:t>
            </a:r>
            <a:r>
              <a:rPr lang="en-US" sz="1400" dirty="0"/>
              <a:t>and wildlife habitat. The BOG features 118 bunkers throughout the course and </a:t>
            </a:r>
            <a:r>
              <a:rPr lang="en-US" sz="1400" dirty="0" err="1"/>
              <a:t>bentgrass</a:t>
            </a:r>
            <a:r>
              <a:rPr lang="en-US" sz="1400" dirty="0"/>
              <a:t> </a:t>
            </a:r>
            <a:r>
              <a:rPr lang="en-US" sz="1400" dirty="0" smtClean="0"/>
              <a:t>greens </a:t>
            </a:r>
            <a:r>
              <a:rPr lang="en-US" sz="1400" dirty="0"/>
              <a:t>built to USGA specifications, which will rival any putting surfaces in Wisconsin. The BOG is conveniently located just off of </a:t>
            </a:r>
            <a:r>
              <a:rPr lang="en-US" sz="1400" dirty="0" smtClean="0"/>
              <a:t>Interstate 43, </a:t>
            </a:r>
            <a:r>
              <a:rPr lang="en-US" sz="1400" dirty="0"/>
              <a:t>only 25 minutes north of </a:t>
            </a:r>
            <a:r>
              <a:rPr lang="en-US" sz="1400" dirty="0" smtClean="0"/>
              <a:t>Milwaukee </a:t>
            </a:r>
            <a:r>
              <a:rPr lang="en-US" sz="1400" dirty="0"/>
              <a:t>and 35 minutes south of destination golf in Kohler, Wisconsin (Whistling Straits/American Club Resorts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pic>
        <p:nvPicPr>
          <p:cNvPr id="9" name="Picture 8" descr="Links Logo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501900" y="381000"/>
            <a:ext cx="4038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Property Overview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1" y="3124200"/>
            <a:ext cx="7848181" cy="24329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5"/>
          <p:cNvSpPr txBox="1">
            <a:spLocks noChangeArrowheads="1"/>
          </p:cNvSpPr>
          <p:nvPr/>
        </p:nvSpPr>
        <p:spPr bwMode="auto">
          <a:xfrm>
            <a:off x="685800" y="990600"/>
            <a:ext cx="7848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/>
              <a:t>BOG’s expansive Practice Center is 15 acres, and is complete with </a:t>
            </a:r>
            <a:r>
              <a:rPr lang="en-US" sz="1400" dirty="0" err="1"/>
              <a:t>bentgrass</a:t>
            </a:r>
            <a:r>
              <a:rPr lang="en-US" sz="1400" dirty="0"/>
              <a:t> tees, target greens, chipping areas, greenside bunker areas, a putting green and private lesson areas. The Practice Center has been awarded TOP 50 Public Ranges in America by </a:t>
            </a:r>
            <a:r>
              <a:rPr lang="en-US" sz="1400" i="1" dirty="0"/>
              <a:t>Golf Ranges Association of America (GRAA)</a:t>
            </a:r>
            <a:r>
              <a:rPr lang="en-US" sz="1400" dirty="0"/>
              <a:t> in 2012 &amp; 2014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r>
              <a:rPr lang="en-US" sz="1400" dirty="0"/>
              <a:t>The BOG’s </a:t>
            </a:r>
            <a:r>
              <a:rPr lang="en-US" sz="1400" dirty="0" smtClean="0"/>
              <a:t>10,500-square-foot </a:t>
            </a:r>
            <a:r>
              <a:rPr lang="en-US" sz="1400" dirty="0"/>
              <a:t>Clubhouse features full amenities: bar, restaurant, on-course food &amp; beverage, and wedding, banquet &amp; conference services. The Banquet Facility is perfectly designed for Golf Outings, Weddings and a myriad of social banquet events with seating for up to 160 guests in the dining room and additional seating on the patio overlooking hole #18.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9" name="Picture 8" descr="Links Logo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501900" y="381000"/>
            <a:ext cx="4038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Property Overview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" y="3177540"/>
            <a:ext cx="7528560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6"/>
          <p:cNvSpPr txBox="1">
            <a:spLocks noChangeArrowheads="1"/>
          </p:cNvSpPr>
          <p:nvPr/>
        </p:nvSpPr>
        <p:spPr bwMode="auto">
          <a:xfrm>
            <a:off x="990600" y="990600"/>
            <a:ext cx="655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54" name="TextBox 7"/>
          <p:cNvSpPr txBox="1">
            <a:spLocks noChangeArrowheads="1"/>
          </p:cNvSpPr>
          <p:nvPr/>
        </p:nvSpPr>
        <p:spPr bwMode="auto">
          <a:xfrm>
            <a:off x="990600" y="1219200"/>
            <a:ext cx="716280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Location: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3121 </a:t>
            </a:r>
            <a:r>
              <a:rPr lang="fr-FR" sz="1400" dirty="0" err="1" smtClean="0">
                <a:latin typeface="Arial" pitchFamily="34" charset="0"/>
                <a:cs typeface="Arial" pitchFamily="34" charset="0"/>
              </a:rPr>
              <a:t>County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cs typeface="Arial" pitchFamily="34" charset="0"/>
              </a:rPr>
              <a:t>Highway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I, </a:t>
            </a:r>
            <a:r>
              <a:rPr lang="fr-FR" sz="1400" dirty="0" err="1" smtClean="0">
                <a:latin typeface="Arial" pitchFamily="34" charset="0"/>
                <a:cs typeface="Arial" pitchFamily="34" charset="0"/>
              </a:rPr>
              <a:t>Saukville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WI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               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Acreage: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226.6 acres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Holes: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18 holes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Yardage: 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7,221  yards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Slope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: 143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Opened: 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1995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Clubhouse Square Footage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: 10,500 square feet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Amenities: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Pro Shop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Bar/Grill, Banquet Room for 160 guests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Maintenance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Equipment: A full list of equipment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is available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upon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request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Irrigation source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: Seven on site wells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Website: </a:t>
            </a:r>
            <a:r>
              <a:rPr lang="en-US" sz="1400" dirty="0" smtClean="0">
                <a:latin typeface="Arial" pitchFamily="34" charset="0"/>
                <a:cs typeface="Arial" pitchFamily="34" charset="0"/>
                <a:hlinkClick r:id="rId3"/>
              </a:rPr>
              <a:t>www.golfthebog.com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inks Logo F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514600" y="365070"/>
            <a:ext cx="4038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Property Overview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58634"/>
            <a:ext cx="3200400" cy="2728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6"/>
          <p:cNvSpPr txBox="1">
            <a:spLocks noChangeArrowheads="1"/>
          </p:cNvSpPr>
          <p:nvPr/>
        </p:nvSpPr>
        <p:spPr bwMode="auto">
          <a:xfrm>
            <a:off x="990600" y="990600"/>
            <a:ext cx="655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54" name="TextBox 7"/>
          <p:cNvSpPr txBox="1">
            <a:spLocks noChangeArrowheads="1"/>
          </p:cNvSpPr>
          <p:nvPr/>
        </p:nvSpPr>
        <p:spPr bwMode="auto">
          <a:xfrm>
            <a:off x="990600" y="1219200"/>
            <a:ext cx="744692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Irrigation System: Toro with 990 full circuit rotors,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223 part time rotors and 441 pop up Spray Heads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               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Golf Carts: 80 Leased EZ Go Electric Golf Carts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Maintenance Facility: 9,830 square foot metal-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framed structure.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Grass Types: Creeping Bent Grass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Cart Paths: Continuous throughout the course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Practice Facility: 300-yard practice facility with 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40,000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quare feet of bent grass teeing surface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and 6 target greens.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Zoning: P-1 Park and recreation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Golf Course Architect: Arnold Palmer</a:t>
            </a:r>
          </a:p>
          <a:p>
            <a:endParaRPr lang="en-US" sz="1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inks Logo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514600" y="365070"/>
            <a:ext cx="4038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Property Overview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80160"/>
            <a:ext cx="333212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5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3"/>
          <p:cNvSpPr txBox="1">
            <a:spLocks noChangeArrowheads="1"/>
          </p:cNvSpPr>
          <p:nvPr/>
        </p:nvSpPr>
        <p:spPr bwMode="auto">
          <a:xfrm>
            <a:off x="533400" y="1023938"/>
            <a:ext cx="8229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Actual Performance – 2010 through 2014</a:t>
            </a:r>
            <a:endParaRPr lang="en-US" sz="14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Links Logo F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867400"/>
            <a:ext cx="935038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048000" y="332228"/>
            <a:ext cx="351675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Analysis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600200" y="5715000"/>
            <a:ext cx="609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i="1" dirty="0" smtClean="0">
                <a:latin typeface="Arial" pitchFamily="34" charset="0"/>
                <a:cs typeface="Arial" pitchFamily="34" charset="0"/>
              </a:rPr>
              <a:t>*Greens Fees and Golf Operations revenue is grouped into one category for 2014</a:t>
            </a:r>
          </a:p>
          <a:p>
            <a:r>
              <a:rPr lang="en-US" sz="800" i="1" dirty="0" smtClean="0">
                <a:latin typeface="Arial" pitchFamily="34" charset="0"/>
                <a:cs typeface="Arial" pitchFamily="34" charset="0"/>
              </a:rPr>
              <a:t>**Add-Back Expense consists of the portion of owner’s assistant’s salary that was not related to The BOG and would not be an ongoing expense for a new owner (amount for 2010 is estimated)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523126"/>
              </p:ext>
            </p:extLst>
          </p:nvPr>
        </p:nvGraphicFramePr>
        <p:xfrm>
          <a:off x="2038350" y="1714500"/>
          <a:ext cx="50673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Worksheet" r:id="rId6" imgW="5067210" imgH="3429119" progId="Excel.Sheet.12">
                  <p:embed/>
                </p:oleObj>
              </mc:Choice>
              <mc:Fallback>
                <p:oleObj name="Worksheet" r:id="rId6" imgW="5067210" imgH="342911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38350" y="1714500"/>
                        <a:ext cx="50673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11569</TotalTime>
  <Words>792</Words>
  <Application>Microsoft Office PowerPoint</Application>
  <PresentationFormat>On-screen Show (4:3)</PresentationFormat>
  <Paragraphs>109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Clarity</vt:lpstr>
      <vt:lpstr>Worksheet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Turnberry Country Club for Sale Lakewood, IL</dc:title>
  <dc:creator>Charnas</dc:creator>
  <cp:lastModifiedBy>Matson Holbrook</cp:lastModifiedBy>
  <cp:revision>257</cp:revision>
  <dcterms:created xsi:type="dcterms:W3CDTF">2010-04-06T15:35:34Z</dcterms:created>
  <dcterms:modified xsi:type="dcterms:W3CDTF">2015-02-13T20:14:48Z</dcterms:modified>
</cp:coreProperties>
</file>